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sldIdLst>
    <p:sldId id="256" r:id="rId3"/>
    <p:sldId id="262" r:id="rId4"/>
    <p:sldId id="260" r:id="rId5"/>
    <p:sldId id="264" r:id="rId6"/>
    <p:sldId id="261" r:id="rId7"/>
    <p:sldId id="263" r:id="rId8"/>
    <p:sldId id="257" r:id="rId9"/>
    <p:sldId id="265" r:id="rId10"/>
    <p:sldId id="266" r:id="rId11"/>
    <p:sldId id="267" r:id="rId12"/>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69514"/>
          </a:xfrm>
          <a:prstGeom prst="rect">
            <a:avLst/>
          </a:prstGeom>
        </p:spPr>
        <p:txBody>
          <a:bodyPr anchor="ctr"/>
          <a:lstStyle>
            <a:lvl1pPr>
              <a:defRPr b="1" baseline="0">
                <a:solidFill>
                  <a:schemeClr val="bg1"/>
                </a:solidFill>
                <a:latin typeface="Arial" pitchFamily="34" charset="0"/>
                <a:cs typeface="Arial" pitchFamily="34" charset="0"/>
              </a:defRPr>
            </a:lvl1pPr>
          </a:lstStyle>
          <a:p>
            <a:r>
              <a:rPr lang="en-US" altLang="ko-KR" dirty="0" smtClean="0"/>
              <a:t> Click to add title</a:t>
            </a:r>
            <a:endParaRPr lang="ko-KR" altLang="en-US" dirty="0"/>
          </a:p>
        </p:txBody>
      </p:sp>
      <p:sp>
        <p:nvSpPr>
          <p:cNvPr id="3" name="Content Placeholder 2"/>
          <p:cNvSpPr>
            <a:spLocks noGrp="1"/>
          </p:cNvSpPr>
          <p:nvPr>
            <p:ph idx="1"/>
          </p:nvPr>
        </p:nvSpPr>
        <p:spPr>
          <a:xfrm>
            <a:off x="457200" y="1600201"/>
            <a:ext cx="8229600" cy="460648"/>
          </a:xfrm>
          <a:prstGeom prst="rect">
            <a:avLst/>
          </a:prstGeom>
        </p:spPr>
        <p:txBody>
          <a:bodyPr anchor="ctr"/>
          <a:lstStyle>
            <a:lvl1pPr marL="0" indent="0">
              <a:buNone/>
              <a:defRPr sz="2000">
                <a:solidFill>
                  <a:schemeClr val="bg1"/>
                </a:solidFill>
              </a:defRPr>
            </a:lvl1pPr>
          </a:lstStyle>
          <a:p>
            <a:pPr lvl="0"/>
            <a:r>
              <a:rPr lang="en-US" altLang="ko-KR" dirty="0" smtClean="0"/>
              <a:t>Click to edit Master text styles</a:t>
            </a:r>
          </a:p>
        </p:txBody>
      </p:sp>
      <p:sp>
        <p:nvSpPr>
          <p:cNvPr id="4" name="Content Placeholder 2"/>
          <p:cNvSpPr>
            <a:spLocks noGrp="1"/>
          </p:cNvSpPr>
          <p:nvPr>
            <p:ph idx="10"/>
          </p:nvPr>
        </p:nvSpPr>
        <p:spPr>
          <a:xfrm>
            <a:off x="467544" y="2276872"/>
            <a:ext cx="8229600" cy="3600400"/>
          </a:xfrm>
          <a:prstGeom prst="rect">
            <a:avLst/>
          </a:prstGeom>
        </p:spPr>
        <p:txBody>
          <a:bodyPr lIns="396000" anchor="t"/>
          <a:lstStyle>
            <a:lvl1pPr marL="0" indent="0">
              <a:buNone/>
              <a:defRPr sz="1400">
                <a:solidFill>
                  <a:schemeClr val="bg1"/>
                </a:solidFill>
              </a:defRPr>
            </a:lvl1pPr>
          </a:lstStyle>
          <a:p>
            <a:pPr lvl="0"/>
            <a:r>
              <a:rPr lang="en-US" altLang="ko-KR" dirty="0" smtClean="0"/>
              <a:t>Click to edit Master text styles</a:t>
            </a:r>
          </a:p>
        </p:txBody>
      </p:sp>
    </p:spTree>
    <p:extLst>
      <p:ext uri="{BB962C8B-B14F-4D97-AF65-F5344CB8AC3E}">
        <p14:creationId xmlns:p14="http://schemas.microsoft.com/office/powerpoint/2010/main" val="3694015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1069514"/>
          </a:xfrm>
          <a:prstGeom prst="rect">
            <a:avLst/>
          </a:prstGeom>
        </p:spPr>
        <p:txBody>
          <a:bodyPr anchor="ctr"/>
          <a:lstStyle>
            <a:lvl1pPr>
              <a:defRPr b="1" baseline="0">
                <a:solidFill>
                  <a:schemeClr val="bg1"/>
                </a:solidFill>
                <a:latin typeface="Arial" pitchFamily="34" charset="0"/>
                <a:cs typeface="Arial" pitchFamily="34" charset="0"/>
              </a:defRPr>
            </a:lvl1pPr>
          </a:lstStyle>
          <a:p>
            <a:r>
              <a:rPr lang="en-US" altLang="ko-KR" dirty="0" smtClean="0"/>
              <a:t> Click to add title</a:t>
            </a:r>
            <a:endParaRPr lang="ko-KR" altLang="en-US" dirty="0"/>
          </a:p>
        </p:txBody>
      </p:sp>
      <p:sp>
        <p:nvSpPr>
          <p:cNvPr id="4" name="Content Placeholder 2"/>
          <p:cNvSpPr>
            <a:spLocks noGrp="1"/>
          </p:cNvSpPr>
          <p:nvPr>
            <p:ph idx="1"/>
          </p:nvPr>
        </p:nvSpPr>
        <p:spPr>
          <a:xfrm>
            <a:off x="2123728" y="1268760"/>
            <a:ext cx="6563072" cy="460648"/>
          </a:xfrm>
          <a:prstGeom prst="rect">
            <a:avLst/>
          </a:prstGeom>
        </p:spPr>
        <p:txBody>
          <a:bodyPr anchor="ctr"/>
          <a:lstStyle>
            <a:lvl1pPr marL="0" indent="0">
              <a:buNone/>
              <a:defRPr sz="2000">
                <a:solidFill>
                  <a:schemeClr val="bg1"/>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2134072" y="1844824"/>
            <a:ext cx="6563072" cy="4147865"/>
          </a:xfrm>
          <a:prstGeom prst="rect">
            <a:avLst/>
          </a:prstGeom>
        </p:spPr>
        <p:txBody>
          <a:bodyPr lIns="396000" anchor="t"/>
          <a:lstStyle>
            <a:lvl1pPr marL="0" indent="0">
              <a:buNone/>
              <a:defRPr sz="1400">
                <a:solidFill>
                  <a:schemeClr val="bg1"/>
                </a:solidFill>
              </a:defRPr>
            </a:lvl1pPr>
          </a:lstStyle>
          <a:p>
            <a:pPr lvl="0"/>
            <a:r>
              <a:rPr lang="en-US" altLang="ko-KR" dirty="0" smtClean="0"/>
              <a:t>Click to edit Master text styles</a:t>
            </a:r>
          </a:p>
        </p:txBody>
      </p:sp>
    </p:spTree>
    <p:extLst>
      <p:ext uri="{BB962C8B-B14F-4D97-AF65-F5344CB8AC3E}">
        <p14:creationId xmlns:p14="http://schemas.microsoft.com/office/powerpoint/2010/main" val="2326818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DCCD61-643D-44A5-A450-3A42A50CBC1E}" type="datetimeFigureOut">
              <a:rPr lang="en-US" smtClean="0"/>
              <a:t>7/9/2022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656086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DCCD61-643D-44A5-A450-3A42A50CBC1E}" type="datetimeFigureOut">
              <a:rPr lang="en-US" smtClean="0"/>
              <a:t>7/9/2022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924286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DCCD61-643D-44A5-A450-3A42A50CBC1E}" type="datetimeFigureOut">
              <a:rPr lang="en-US" smtClean="0"/>
              <a:t>7/9/2022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277933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DCCD61-643D-44A5-A450-3A42A50CBC1E}" type="datetimeFigureOut">
              <a:rPr lang="en-US" smtClean="0"/>
              <a:t>7/9/2022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778790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DCCD61-643D-44A5-A450-3A42A50CBC1E}" type="datetimeFigureOut">
              <a:rPr lang="en-US" smtClean="0"/>
              <a:t>7/9/2022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91981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DCCD61-643D-44A5-A450-3A42A50CBC1E}" type="datetimeFigureOut">
              <a:rPr lang="en-US" smtClean="0"/>
              <a:t>7/9/2022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818119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DCCD61-643D-44A5-A450-3A42A50CBC1E}" type="datetimeFigureOut">
              <a:rPr lang="en-US" smtClean="0"/>
              <a:t>7/9/2022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96291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DCCD61-643D-44A5-A450-3A42A50CBC1E}" type="datetimeFigureOut">
              <a:rPr lang="en-US" smtClean="0"/>
              <a:t>7/9/2022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29688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DCCD61-643D-44A5-A450-3A42A50CBC1E}" type="datetimeFigureOut">
              <a:rPr lang="en-US" smtClean="0"/>
              <a:t>7/9/2022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987035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DCCD61-643D-44A5-A450-3A42A50CBC1E}" type="datetimeFigureOut">
              <a:rPr lang="en-US" smtClean="0"/>
              <a:t>7/9/2022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79237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DCCD61-643D-44A5-A450-3A42A50CBC1E}" type="datetimeFigureOut">
              <a:rPr lang="en-US" smtClean="0"/>
              <a:t>7/9/2022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9628572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l" defTabSz="914400" rtl="0" eaLnBrk="1" latinLnBrk="1" hangingPunct="1">
        <a:spcBef>
          <a:spcPct val="0"/>
        </a:spcBef>
        <a:buNone/>
        <a:defRPr sz="40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DCCD61-643D-44A5-A450-3A42A50CBC1E}" type="datetimeFigureOut">
              <a:rPr lang="en-US" smtClean="0"/>
              <a:t>7/9/2022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2F0832-F084-422D-97D1-AF848F4F2C34}" type="slidenum">
              <a:rPr lang="en-US" smtClean="0"/>
              <a:t>‹#›</a:t>
            </a:fld>
            <a:endParaRPr lang="en-US"/>
          </a:p>
        </p:txBody>
      </p:sp>
    </p:spTree>
    <p:extLst>
      <p:ext uri="{BB962C8B-B14F-4D97-AF65-F5344CB8AC3E}">
        <p14:creationId xmlns:p14="http://schemas.microsoft.com/office/powerpoint/2010/main" val="328635735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159768" y="5229200"/>
            <a:ext cx="9001000" cy="1292662"/>
          </a:xfrm>
          <a:prstGeom prst="rect">
            <a:avLst/>
          </a:prstGeom>
          <a:noFill/>
          <a:ln w="9525">
            <a:noFill/>
            <a:miter lim="800000"/>
            <a:headEnd/>
            <a:tailEnd/>
          </a:ln>
        </p:spPr>
        <p:txBody>
          <a:bodyPr wrap="square">
            <a:spAutoFit/>
          </a:bodyPr>
          <a:lstStyle/>
          <a:p>
            <a:pPr algn="ctr"/>
            <a:r>
              <a:rPr lang="en-US" altLang="ko-KR" sz="3600" b="1" dirty="0">
                <a:solidFill>
                  <a:schemeClr val="bg1"/>
                </a:solidFill>
                <a:latin typeface="Arial" pitchFamily="34" charset="0"/>
                <a:ea typeface="맑은 고딕" pitchFamily="50" charset="-127"/>
                <a:cs typeface="Arial" pitchFamily="34" charset="0"/>
              </a:rPr>
              <a:t>Results </a:t>
            </a:r>
            <a:r>
              <a:rPr lang="en-US" altLang="ko-KR" sz="3600" b="1" dirty="0" smtClean="0">
                <a:solidFill>
                  <a:schemeClr val="bg1"/>
                </a:solidFill>
                <a:latin typeface="Arial" pitchFamily="34" charset="0"/>
                <a:ea typeface="맑은 고딕" pitchFamily="50" charset="-127"/>
                <a:cs typeface="Arial" pitchFamily="34" charset="0"/>
              </a:rPr>
              <a:t>from Meeting </a:t>
            </a:r>
            <a:r>
              <a:rPr lang="en-US" altLang="ko-KR" sz="3600" b="1" dirty="0">
                <a:solidFill>
                  <a:schemeClr val="bg1"/>
                </a:solidFill>
                <a:latin typeface="Arial" pitchFamily="34" charset="0"/>
                <a:ea typeface="맑은 고딕" pitchFamily="50" charset="-127"/>
                <a:cs typeface="Arial" pitchFamily="34" charset="0"/>
              </a:rPr>
              <a:t>Evaluation Form : </a:t>
            </a:r>
            <a:r>
              <a:rPr lang="en-US" altLang="ko-KR" sz="1400" b="1" dirty="0">
                <a:solidFill>
                  <a:schemeClr val="bg1"/>
                </a:solidFill>
                <a:latin typeface="Arial" pitchFamily="34" charset="0"/>
                <a:ea typeface="맑은 고딕" pitchFamily="50" charset="-127"/>
                <a:cs typeface="Arial" pitchFamily="34" charset="0"/>
              </a:rPr>
              <a:t>LTT meeting "Steam learning in the kindergarten - nature, principles and methods of implementation"-</a:t>
            </a:r>
            <a:r>
              <a:rPr lang="en-US" altLang="ko-KR" sz="1400" b="1" dirty="0" err="1">
                <a:solidFill>
                  <a:schemeClr val="bg1"/>
                </a:solidFill>
                <a:latin typeface="Arial" pitchFamily="34" charset="0"/>
                <a:ea typeface="맑은 고딕" pitchFamily="50" charset="-127"/>
                <a:cs typeface="Arial" pitchFamily="34" charset="0"/>
              </a:rPr>
              <a:t>Kazanlak</a:t>
            </a:r>
            <a:r>
              <a:rPr lang="en-US" altLang="ko-KR" sz="1400" b="1" dirty="0">
                <a:solidFill>
                  <a:schemeClr val="bg1"/>
                </a:solidFill>
                <a:latin typeface="Arial" pitchFamily="34" charset="0"/>
                <a:ea typeface="맑은 고딕" pitchFamily="50" charset="-127"/>
                <a:cs typeface="Arial" pitchFamily="34" charset="0"/>
              </a:rPr>
              <a:t>, Bulgaria     </a:t>
            </a:r>
            <a:endParaRPr lang="en-US" altLang="ko-KR" sz="1400" b="1" dirty="0" smtClean="0">
              <a:solidFill>
                <a:schemeClr val="bg1"/>
              </a:solidFill>
              <a:latin typeface="Arial" pitchFamily="34" charset="0"/>
              <a:ea typeface="맑은 고딕" pitchFamily="50" charset="-127"/>
              <a:cs typeface="Arial" pitchFamily="34" charset="0"/>
            </a:endParaRPr>
          </a:p>
          <a:p>
            <a:pPr algn="ctr"/>
            <a:r>
              <a:rPr lang="en-US" altLang="ko-KR" sz="1400" b="1" dirty="0" smtClean="0">
                <a:solidFill>
                  <a:schemeClr val="bg1"/>
                </a:solidFill>
                <a:latin typeface="Arial" pitchFamily="34" charset="0"/>
                <a:ea typeface="맑은 고딕" pitchFamily="50" charset="-127"/>
                <a:cs typeface="Arial" pitchFamily="34" charset="0"/>
              </a:rPr>
              <a:t>  </a:t>
            </a:r>
            <a:r>
              <a:rPr lang="en-US" altLang="ko-KR" sz="1400" b="1" dirty="0">
                <a:solidFill>
                  <a:schemeClr val="bg1"/>
                </a:solidFill>
                <a:latin typeface="Arial" pitchFamily="34" charset="0"/>
                <a:ea typeface="맑은 고딕" pitchFamily="50" charset="-127"/>
                <a:cs typeface="Arial" pitchFamily="34" charset="0"/>
              </a:rPr>
              <a:t>16-20 May  2022 </a:t>
            </a:r>
            <a:endParaRPr lang="en-US" altLang="ko-KR" sz="1400" b="1" dirty="0" smtClean="0">
              <a:solidFill>
                <a:schemeClr val="bg1"/>
              </a:solidFill>
              <a:latin typeface="Arial" pitchFamily="34" charset="0"/>
              <a:ea typeface="맑은 고딕" pitchFamily="50" charset="-127"/>
              <a:cs typeface="Arial" pitchFamily="34" charset="0"/>
            </a:endParaRPr>
          </a:p>
        </p:txBody>
      </p:sp>
      <p:pic>
        <p:nvPicPr>
          <p:cNvPr id="2" name="Картина 1"/>
          <p:cNvPicPr>
            <a:picLocks noChangeAspect="1"/>
          </p:cNvPicPr>
          <p:nvPr/>
        </p:nvPicPr>
        <p:blipFill>
          <a:blip r:embed="rId2"/>
          <a:stretch>
            <a:fillRect/>
          </a:stretch>
        </p:blipFill>
        <p:spPr>
          <a:xfrm>
            <a:off x="6660232" y="1412776"/>
            <a:ext cx="1065271" cy="1070343"/>
          </a:xfrm>
          <a:prstGeom prst="rect">
            <a:avLst/>
          </a:prstGeom>
        </p:spPr>
      </p:pic>
      <p:pic>
        <p:nvPicPr>
          <p:cNvPr id="3" name="Картина 2"/>
          <p:cNvPicPr>
            <a:picLocks noChangeAspect="1"/>
          </p:cNvPicPr>
          <p:nvPr/>
        </p:nvPicPr>
        <p:blipFill>
          <a:blip r:embed="rId3"/>
          <a:stretch>
            <a:fillRect/>
          </a:stretch>
        </p:blipFill>
        <p:spPr>
          <a:xfrm rot="1552879">
            <a:off x="4853128" y="968868"/>
            <a:ext cx="1676545" cy="353599"/>
          </a:xfrm>
          <a:prstGeom prst="rect">
            <a:avLst/>
          </a:prstGeom>
        </p:spPr>
      </p:pic>
      <p:pic>
        <p:nvPicPr>
          <p:cNvPr id="6" name="Картина 5"/>
          <p:cNvPicPr>
            <a:picLocks noChangeAspect="1"/>
          </p:cNvPicPr>
          <p:nvPr/>
        </p:nvPicPr>
        <p:blipFill>
          <a:blip r:embed="rId4"/>
          <a:stretch>
            <a:fillRect/>
          </a:stretch>
        </p:blipFill>
        <p:spPr>
          <a:xfrm rot="17023340">
            <a:off x="6057713" y="3279074"/>
            <a:ext cx="1426588" cy="426757"/>
          </a:xfrm>
          <a:prstGeom prst="rect">
            <a:avLst/>
          </a:prstGeom>
        </p:spPr>
      </p:pic>
      <p:pic>
        <p:nvPicPr>
          <p:cNvPr id="8" name="Картина 7"/>
          <p:cNvPicPr>
            <a:picLocks noChangeAspect="1"/>
          </p:cNvPicPr>
          <p:nvPr/>
        </p:nvPicPr>
        <p:blipFill>
          <a:blip r:embed="rId5"/>
          <a:stretch>
            <a:fillRect/>
          </a:stretch>
        </p:blipFill>
        <p:spPr>
          <a:xfrm>
            <a:off x="7956376" y="1069846"/>
            <a:ext cx="685859" cy="685859"/>
          </a:xfrm>
          <a:prstGeom prst="rect">
            <a:avLst/>
          </a:prstGeom>
        </p:spPr>
      </p:pic>
    </p:spTree>
    <p:extLst>
      <p:ext uri="{BB962C8B-B14F-4D97-AF65-F5344CB8AC3E}">
        <p14:creationId xmlns:p14="http://schemas.microsoft.com/office/powerpoint/2010/main" val="1941221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dirty="0" smtClean="0"/>
              <a:t> </a:t>
            </a:r>
            <a:r>
              <a:rPr lang="en-US" altLang="ko-KR" dirty="0"/>
              <a:t>Your country: </a:t>
            </a:r>
            <a:endParaRPr lang="ko-KR" altLang="en-US" dirty="0"/>
          </a:p>
        </p:txBody>
      </p:sp>
      <p:pic>
        <p:nvPicPr>
          <p:cNvPr id="2" name="Картина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600" y="1772816"/>
            <a:ext cx="7468642" cy="4115374"/>
          </a:xfrm>
          <a:prstGeom prst="rect">
            <a:avLst/>
          </a:prstGeom>
        </p:spPr>
      </p:pic>
    </p:spTree>
    <p:extLst>
      <p:ext uri="{BB962C8B-B14F-4D97-AF65-F5344CB8AC3E}">
        <p14:creationId xmlns:p14="http://schemas.microsoft.com/office/powerpoint/2010/main" val="1254763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dirty="0" smtClean="0"/>
              <a:t> </a:t>
            </a:r>
            <a:r>
              <a:rPr lang="en-US" altLang="ko-KR" dirty="0"/>
              <a:t>Your role:</a:t>
            </a:r>
            <a:endParaRPr lang="ko-KR" altLang="en-US" dirty="0"/>
          </a:p>
        </p:txBody>
      </p:sp>
      <p:pic>
        <p:nvPicPr>
          <p:cNvPr id="3" name="Картина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284" y="1772816"/>
            <a:ext cx="7211431" cy="4191585"/>
          </a:xfrm>
          <a:prstGeom prst="rect">
            <a:avLst/>
          </a:prstGeom>
        </p:spPr>
      </p:pic>
    </p:spTree>
    <p:extLst>
      <p:ext uri="{BB962C8B-B14F-4D97-AF65-F5344CB8AC3E}">
        <p14:creationId xmlns:p14="http://schemas.microsoft.com/office/powerpoint/2010/main" val="332684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dirty="0" smtClean="0"/>
              <a:t> </a:t>
            </a:r>
            <a:r>
              <a:rPr lang="en-US" altLang="ko-KR" dirty="0"/>
              <a:t>Was the meeting well-planned</a:t>
            </a:r>
            <a:r>
              <a:rPr lang="en-US" altLang="ko-KR" dirty="0" smtClean="0"/>
              <a:t>?</a:t>
            </a:r>
            <a:r>
              <a:rPr lang="bg-BG" altLang="ko-KR" dirty="0" smtClean="0"/>
              <a:t/>
            </a:r>
            <a:br>
              <a:rPr lang="bg-BG" altLang="ko-KR" dirty="0" smtClean="0"/>
            </a:br>
            <a:r>
              <a:rPr lang="en-US" altLang="ko-KR" sz="2000" dirty="0"/>
              <a:t>1= Excellent, 2= Good, 3=Average, 4=Fair, 5= Poor</a:t>
            </a:r>
            <a:endParaRPr lang="ko-KR" altLang="en-US" sz="2000" dirty="0"/>
          </a:p>
        </p:txBody>
      </p:sp>
      <p:pic>
        <p:nvPicPr>
          <p:cNvPr id="3" name="Картина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205" y="1442760"/>
            <a:ext cx="7449590" cy="3972479"/>
          </a:xfrm>
          <a:prstGeom prst="rect">
            <a:avLst/>
          </a:prstGeom>
        </p:spPr>
      </p:pic>
    </p:spTree>
    <p:extLst>
      <p:ext uri="{BB962C8B-B14F-4D97-AF65-F5344CB8AC3E}">
        <p14:creationId xmlns:p14="http://schemas.microsoft.com/office/powerpoint/2010/main" val="1086950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6778"/>
            <a:ext cx="9144000" cy="891942"/>
          </a:xfrm>
        </p:spPr>
        <p:txBody>
          <a:bodyPr/>
          <a:lstStyle/>
          <a:p>
            <a:r>
              <a:rPr lang="en-US" altLang="ko-KR" dirty="0" smtClean="0"/>
              <a:t> </a:t>
            </a:r>
            <a:r>
              <a:rPr lang="en-US" altLang="ko-KR" sz="2800" dirty="0"/>
              <a:t>Did the meeting achieve the planned objectives</a:t>
            </a:r>
            <a:r>
              <a:rPr lang="en-US" altLang="ko-KR" sz="2800" dirty="0" smtClean="0"/>
              <a:t>?</a:t>
            </a:r>
            <a:r>
              <a:rPr lang="bg-BG" altLang="ko-KR" sz="3600" dirty="0" smtClean="0"/>
              <a:t/>
            </a:r>
            <a:br>
              <a:rPr lang="bg-BG" altLang="ko-KR" sz="3600" dirty="0" smtClean="0"/>
            </a:br>
            <a:r>
              <a:rPr lang="en-US" altLang="ko-KR" sz="1800" dirty="0"/>
              <a:t>1= Excellent, 2= Good, 3=Average, 4=Fair, 5= Poor</a:t>
            </a:r>
            <a:endParaRPr lang="ko-KR" altLang="en-US" sz="1800" dirty="0"/>
          </a:p>
        </p:txBody>
      </p:sp>
      <p:pic>
        <p:nvPicPr>
          <p:cNvPr id="5" name="Картина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628800"/>
            <a:ext cx="5923700" cy="3523646"/>
          </a:xfrm>
          <a:prstGeom prst="rect">
            <a:avLst/>
          </a:prstGeom>
        </p:spPr>
      </p:pic>
      <p:pic>
        <p:nvPicPr>
          <p:cNvPr id="6" name="Картина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1206" y="1772816"/>
            <a:ext cx="3362794" cy="3858163"/>
          </a:xfrm>
          <a:prstGeom prst="rect">
            <a:avLst/>
          </a:prstGeom>
        </p:spPr>
      </p:pic>
    </p:spTree>
    <p:extLst>
      <p:ext uri="{BB962C8B-B14F-4D97-AF65-F5344CB8AC3E}">
        <p14:creationId xmlns:p14="http://schemas.microsoft.com/office/powerpoint/2010/main" val="24057263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dirty="0" smtClean="0"/>
              <a:t> </a:t>
            </a:r>
            <a:r>
              <a:rPr lang="en-US" altLang="ko-KR" dirty="0"/>
              <a:t>Was the scheduling convenient? </a:t>
            </a:r>
            <a:endParaRPr lang="ko-KR" altLang="en-US" dirty="0"/>
          </a:p>
        </p:txBody>
      </p:sp>
      <p:pic>
        <p:nvPicPr>
          <p:cNvPr id="3" name="Картина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0047" y="1844824"/>
            <a:ext cx="7563906" cy="3953427"/>
          </a:xfrm>
          <a:prstGeom prst="rect">
            <a:avLst/>
          </a:prstGeom>
        </p:spPr>
      </p:pic>
    </p:spTree>
    <p:extLst>
      <p:ext uri="{BB962C8B-B14F-4D97-AF65-F5344CB8AC3E}">
        <p14:creationId xmlns:p14="http://schemas.microsoft.com/office/powerpoint/2010/main" val="3654198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dirty="0" smtClean="0"/>
              <a:t> </a:t>
            </a:r>
            <a:r>
              <a:rPr lang="en-US" altLang="ko-KR" dirty="0"/>
              <a:t>Was there enough time to cover the topic and activities?</a:t>
            </a:r>
            <a:endParaRPr lang="ko-KR" altLang="en-US" dirty="0"/>
          </a:p>
        </p:txBody>
      </p:sp>
      <p:pic>
        <p:nvPicPr>
          <p:cNvPr id="2" name="Картина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494" y="1766655"/>
            <a:ext cx="7421011" cy="3324689"/>
          </a:xfrm>
          <a:prstGeom prst="rect">
            <a:avLst/>
          </a:prstGeom>
        </p:spPr>
      </p:pic>
    </p:spTree>
    <p:extLst>
      <p:ext uri="{BB962C8B-B14F-4D97-AF65-F5344CB8AC3E}">
        <p14:creationId xmlns:p14="http://schemas.microsoft.com/office/powerpoint/2010/main" val="891763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6778"/>
            <a:ext cx="9144000" cy="1069514"/>
          </a:xfrm>
        </p:spPr>
        <p:txBody>
          <a:bodyPr/>
          <a:lstStyle/>
          <a:p>
            <a:r>
              <a:rPr lang="en-US" altLang="ko-KR" sz="3600" dirty="0" smtClean="0"/>
              <a:t> </a:t>
            </a:r>
            <a:r>
              <a:rPr lang="en-US" altLang="ko-KR" sz="3600" dirty="0"/>
              <a:t>Do you have any suggestions or additional comments about this meeting?</a:t>
            </a:r>
            <a:endParaRPr lang="ko-KR" altLang="en-US" sz="3600" dirty="0"/>
          </a:p>
        </p:txBody>
      </p:sp>
      <p:sp>
        <p:nvSpPr>
          <p:cNvPr id="2" name="Правоъгълник 1"/>
          <p:cNvSpPr/>
          <p:nvPr/>
        </p:nvSpPr>
        <p:spPr>
          <a:xfrm>
            <a:off x="179512" y="1268760"/>
            <a:ext cx="8424936" cy="5539978"/>
          </a:xfrm>
          <a:prstGeom prst="rect">
            <a:avLst/>
          </a:prstGeom>
        </p:spPr>
        <p:txBody>
          <a:bodyPr wrap="square">
            <a:spAutoFit/>
          </a:bodyPr>
          <a:lstStyle/>
          <a:p>
            <a:r>
              <a:rPr lang="en-US" b="1" dirty="0">
                <a:solidFill>
                  <a:schemeClr val="bg1"/>
                </a:solidFill>
              </a:rPr>
              <a:t>Do you have any suggestions or additional comments about this meeting?</a:t>
            </a:r>
          </a:p>
          <a:p>
            <a:r>
              <a:rPr lang="en-US" b="1" dirty="0">
                <a:solidFill>
                  <a:schemeClr val="bg1"/>
                </a:solidFill>
              </a:rPr>
              <a:t>15 </a:t>
            </a:r>
            <a:r>
              <a:rPr lang="en-US" b="1" dirty="0" err="1">
                <a:solidFill>
                  <a:schemeClr val="bg1"/>
                </a:solidFill>
              </a:rPr>
              <a:t>отговора</a:t>
            </a:r>
            <a:endParaRPr lang="en-US" b="1" dirty="0">
              <a:solidFill>
                <a:schemeClr val="bg1"/>
              </a:solidFill>
            </a:endParaRPr>
          </a:p>
          <a:p>
            <a:pPr marL="285750" indent="-285750">
              <a:buFont typeface="Arial" panose="020B0604020202020204" pitchFamily="34" charset="0"/>
              <a:buChar char="•"/>
            </a:pPr>
            <a:r>
              <a:rPr lang="en-US" sz="1400" b="1" dirty="0">
                <a:solidFill>
                  <a:schemeClr val="bg1"/>
                </a:solidFill>
              </a:rPr>
              <a:t>No</a:t>
            </a:r>
          </a:p>
          <a:p>
            <a:pPr marL="285750" indent="-285750">
              <a:buFont typeface="Arial" panose="020B0604020202020204" pitchFamily="34" charset="0"/>
              <a:buChar char="•"/>
            </a:pPr>
            <a:r>
              <a:rPr lang="en-US" sz="1400" b="1" dirty="0">
                <a:solidFill>
                  <a:schemeClr val="bg1"/>
                </a:solidFill>
              </a:rPr>
              <a:t>no</a:t>
            </a:r>
          </a:p>
          <a:p>
            <a:pPr marL="285750" indent="-285750">
              <a:buFont typeface="Arial" panose="020B0604020202020204" pitchFamily="34" charset="0"/>
              <a:buChar char="•"/>
            </a:pPr>
            <a:r>
              <a:rPr lang="en-US" sz="1400" b="1" dirty="0">
                <a:solidFill>
                  <a:schemeClr val="bg1"/>
                </a:solidFill>
              </a:rPr>
              <a:t>I have no suggest .I think there was an remarkable work to organize everything!👍😘</a:t>
            </a:r>
          </a:p>
          <a:p>
            <a:pPr marL="285750" indent="-285750">
              <a:buFont typeface="Arial" panose="020B0604020202020204" pitchFamily="34" charset="0"/>
              <a:buChar char="•"/>
            </a:pPr>
            <a:r>
              <a:rPr lang="en-US" sz="1400" b="1" dirty="0">
                <a:solidFill>
                  <a:schemeClr val="bg1"/>
                </a:solidFill>
              </a:rPr>
              <a:t>Perhaps, we should have one or two days with more free time. But in general, I think we have had a great </a:t>
            </a:r>
            <a:r>
              <a:rPr lang="en-US" sz="1400" b="1" dirty="0" err="1">
                <a:solidFill>
                  <a:schemeClr val="bg1"/>
                </a:solidFill>
              </a:rPr>
              <a:t>organitation</a:t>
            </a:r>
            <a:r>
              <a:rPr lang="en-US" sz="1400" b="1" dirty="0">
                <a:solidFill>
                  <a:schemeClr val="bg1"/>
                </a:solidFill>
              </a:rPr>
              <a:t>, and Bulgarian team have done a big </a:t>
            </a:r>
            <a:r>
              <a:rPr lang="en-US" sz="1400" b="1" dirty="0" err="1">
                <a:solidFill>
                  <a:schemeClr val="bg1"/>
                </a:solidFill>
              </a:rPr>
              <a:t>efford</a:t>
            </a:r>
            <a:r>
              <a:rPr lang="en-US" sz="1400" b="1" dirty="0">
                <a:solidFill>
                  <a:schemeClr val="bg1"/>
                </a:solidFill>
              </a:rPr>
              <a:t> to make us feel </a:t>
            </a:r>
            <a:r>
              <a:rPr lang="en-US" sz="1400" b="1" dirty="0" err="1">
                <a:solidFill>
                  <a:schemeClr val="bg1"/>
                </a:solidFill>
              </a:rPr>
              <a:t>delighed</a:t>
            </a:r>
            <a:r>
              <a:rPr lang="en-US" sz="1400" b="1" dirty="0">
                <a:solidFill>
                  <a:schemeClr val="bg1"/>
                </a:solidFill>
              </a:rPr>
              <a:t>.</a:t>
            </a:r>
          </a:p>
          <a:p>
            <a:pPr marL="285750" indent="-285750">
              <a:buFont typeface="Arial" panose="020B0604020202020204" pitchFamily="34" charset="0"/>
              <a:buChar char="•"/>
            </a:pPr>
            <a:r>
              <a:rPr lang="en-US" sz="1400" b="1" dirty="0">
                <a:solidFill>
                  <a:schemeClr val="bg1"/>
                </a:solidFill>
              </a:rPr>
              <a:t>Thank you for everything!</a:t>
            </a:r>
          </a:p>
          <a:p>
            <a:pPr marL="285750" indent="-285750">
              <a:buFont typeface="Arial" panose="020B0604020202020204" pitchFamily="34" charset="0"/>
              <a:buChar char="•"/>
            </a:pPr>
            <a:r>
              <a:rPr lang="en-US" sz="1400" b="1" dirty="0">
                <a:solidFill>
                  <a:schemeClr val="bg1"/>
                </a:solidFill>
              </a:rPr>
              <a:t>Amazing and warm hospitality.</a:t>
            </a:r>
          </a:p>
          <a:p>
            <a:pPr marL="285750" indent="-285750">
              <a:buFont typeface="Arial" panose="020B0604020202020204" pitchFamily="34" charset="0"/>
              <a:buChar char="•"/>
            </a:pPr>
            <a:r>
              <a:rPr lang="en-US" sz="1400" b="1" dirty="0">
                <a:solidFill>
                  <a:schemeClr val="bg1"/>
                </a:solidFill>
              </a:rPr>
              <a:t>Useful </a:t>
            </a:r>
            <a:r>
              <a:rPr lang="en-US" sz="1400" b="1" dirty="0" err="1">
                <a:solidFill>
                  <a:schemeClr val="bg1"/>
                </a:solidFill>
              </a:rPr>
              <a:t>activïty</a:t>
            </a:r>
            <a:r>
              <a:rPr lang="en-US" sz="1400" b="1" dirty="0">
                <a:solidFill>
                  <a:schemeClr val="bg1"/>
                </a:solidFill>
              </a:rPr>
              <a:t> planning.</a:t>
            </a:r>
          </a:p>
          <a:p>
            <a:pPr marL="285750" indent="-285750">
              <a:buFont typeface="Arial" panose="020B0604020202020204" pitchFamily="34" charset="0"/>
              <a:buChar char="•"/>
            </a:pPr>
            <a:r>
              <a:rPr lang="en-US" sz="1400" b="1" dirty="0">
                <a:solidFill>
                  <a:schemeClr val="bg1"/>
                </a:solidFill>
              </a:rPr>
              <a:t>Remarkable organization!</a:t>
            </a:r>
          </a:p>
          <a:p>
            <a:pPr marL="285750" indent="-285750">
              <a:buFont typeface="Arial" panose="020B0604020202020204" pitchFamily="34" charset="0"/>
              <a:buChar char="•"/>
            </a:pPr>
            <a:r>
              <a:rPr lang="en-US" sz="1400" b="1" dirty="0">
                <a:solidFill>
                  <a:schemeClr val="bg1"/>
                </a:solidFill>
              </a:rPr>
              <a:t>No I don't have any suggestions</a:t>
            </a:r>
          </a:p>
          <a:p>
            <a:pPr marL="285750" indent="-285750">
              <a:buFont typeface="Arial" panose="020B0604020202020204" pitchFamily="34" charset="0"/>
              <a:buChar char="•"/>
            </a:pPr>
            <a:r>
              <a:rPr lang="en-US" sz="1400" b="1" dirty="0">
                <a:solidFill>
                  <a:schemeClr val="bg1"/>
                </a:solidFill>
              </a:rPr>
              <a:t>Everything was so good but, sometimes, it was quite difficult to order the food in advance, </a:t>
            </a:r>
            <a:r>
              <a:rPr lang="en-US" sz="1400" b="1" dirty="0" err="1">
                <a:solidFill>
                  <a:schemeClr val="bg1"/>
                </a:solidFill>
              </a:rPr>
              <a:t>althought</a:t>
            </a:r>
            <a:r>
              <a:rPr lang="en-US" sz="1400" b="1" dirty="0">
                <a:solidFill>
                  <a:schemeClr val="bg1"/>
                </a:solidFill>
              </a:rPr>
              <a:t> the food was delicious</a:t>
            </a:r>
          </a:p>
          <a:p>
            <a:pPr marL="285750" indent="-285750">
              <a:buFont typeface="Arial" panose="020B0604020202020204" pitchFamily="34" charset="0"/>
              <a:buChar char="•"/>
            </a:pPr>
            <a:r>
              <a:rPr lang="en-US" sz="1400" b="1" dirty="0">
                <a:solidFill>
                  <a:schemeClr val="bg1"/>
                </a:solidFill>
              </a:rPr>
              <a:t>More free time</a:t>
            </a:r>
          </a:p>
          <a:p>
            <a:pPr marL="285750" indent="-285750">
              <a:buFont typeface="Arial" panose="020B0604020202020204" pitchFamily="34" charset="0"/>
              <a:buChar char="•"/>
            </a:pPr>
            <a:r>
              <a:rPr lang="en-US" sz="1400" b="1" dirty="0">
                <a:solidFill>
                  <a:schemeClr val="bg1"/>
                </a:solidFill>
              </a:rPr>
              <a:t>We appreciate very much the great effort you did to organize this meeting. As a proposal I would say that I think it is no necessary to have all meals arranged in advance, so you can rest some periods during the week and we can also decide about it. Anyway, we are so grateful for your warm welcoming and happy to have met you all. Thanks a lot!</a:t>
            </a:r>
          </a:p>
          <a:p>
            <a:pPr marL="285750" indent="-285750">
              <a:buFont typeface="Arial" panose="020B0604020202020204" pitchFamily="34" charset="0"/>
              <a:buChar char="•"/>
            </a:pPr>
            <a:r>
              <a:rPr lang="en-US" sz="1400" b="1" dirty="0">
                <a:solidFill>
                  <a:schemeClr val="bg1"/>
                </a:solidFill>
              </a:rPr>
              <a:t>No, </a:t>
            </a:r>
            <a:r>
              <a:rPr lang="en-US" sz="1400" b="1" dirty="0" err="1">
                <a:solidFill>
                  <a:schemeClr val="bg1"/>
                </a:solidFill>
              </a:rPr>
              <a:t>i</a:t>
            </a:r>
            <a:r>
              <a:rPr lang="en-US" sz="1400" b="1" dirty="0">
                <a:solidFill>
                  <a:schemeClr val="bg1"/>
                </a:solidFill>
              </a:rPr>
              <a:t> don't have any suggestions</a:t>
            </a:r>
          </a:p>
          <a:p>
            <a:endParaRPr lang="bg-BG" sz="1600" dirty="0"/>
          </a:p>
          <a:p>
            <a:endParaRPr lang="bg-BG" dirty="0" smtClean="0"/>
          </a:p>
          <a:p>
            <a:endParaRPr lang="bg-BG" dirty="0"/>
          </a:p>
        </p:txBody>
      </p:sp>
    </p:spTree>
    <p:extLst>
      <p:ext uri="{BB962C8B-B14F-4D97-AF65-F5344CB8AC3E}">
        <p14:creationId xmlns:p14="http://schemas.microsoft.com/office/powerpoint/2010/main" val="4234972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ko-KR" dirty="0"/>
              <a:t>Ideas:</a:t>
            </a:r>
            <a:endParaRPr lang="ko-KR" altLang="en-US" dirty="0"/>
          </a:p>
        </p:txBody>
      </p:sp>
      <p:sp>
        <p:nvSpPr>
          <p:cNvPr id="2" name="Правоъгълник 1"/>
          <p:cNvSpPr/>
          <p:nvPr/>
        </p:nvSpPr>
        <p:spPr>
          <a:xfrm>
            <a:off x="-11119" y="1086292"/>
            <a:ext cx="9073008" cy="5293757"/>
          </a:xfrm>
          <a:prstGeom prst="rect">
            <a:avLst/>
          </a:prstGeom>
        </p:spPr>
        <p:txBody>
          <a:bodyPr wrap="square">
            <a:spAutoFit/>
          </a:bodyPr>
          <a:lstStyle/>
          <a:p>
            <a:pPr marL="285750" indent="-285750">
              <a:buFont typeface="Arial" panose="020B0604020202020204" pitchFamily="34" charset="0"/>
              <a:buChar char="•"/>
            </a:pPr>
            <a:r>
              <a:rPr lang="en-US" sz="1600" b="1" dirty="0">
                <a:solidFill>
                  <a:schemeClr val="bg1"/>
                </a:solidFill>
              </a:rPr>
              <a:t>Visit art gallery</a:t>
            </a:r>
          </a:p>
          <a:p>
            <a:pPr marL="285750" indent="-285750">
              <a:buFont typeface="Arial" panose="020B0604020202020204" pitchFamily="34" charset="0"/>
              <a:buChar char="•"/>
            </a:pPr>
            <a:r>
              <a:rPr lang="en-US" sz="1600" b="1" dirty="0">
                <a:solidFill>
                  <a:schemeClr val="bg1"/>
                </a:solidFill>
              </a:rPr>
              <a:t>Maybe It would be nice to visit a science museum</a:t>
            </a:r>
          </a:p>
          <a:p>
            <a:pPr marL="285750" indent="-285750">
              <a:buFont typeface="Arial" panose="020B0604020202020204" pitchFamily="34" charset="0"/>
              <a:buChar char="•"/>
            </a:pPr>
            <a:r>
              <a:rPr lang="en-US" sz="1600" b="1" dirty="0">
                <a:solidFill>
                  <a:schemeClr val="bg1"/>
                </a:solidFill>
              </a:rPr>
              <a:t>Visit something with science and technology</a:t>
            </a:r>
          </a:p>
          <a:p>
            <a:pPr marL="285750" indent="-285750">
              <a:buFont typeface="Arial" panose="020B0604020202020204" pitchFamily="34" charset="0"/>
              <a:buChar char="•"/>
            </a:pPr>
            <a:r>
              <a:rPr lang="en-US" sz="1600" b="1" dirty="0">
                <a:solidFill>
                  <a:schemeClr val="bg1"/>
                </a:solidFill>
              </a:rPr>
              <a:t>Visit sites of importance related to STEAM</a:t>
            </a:r>
          </a:p>
          <a:p>
            <a:pPr marL="285750" indent="-285750">
              <a:buFont typeface="Arial" panose="020B0604020202020204" pitchFamily="34" charset="0"/>
              <a:buChar char="•"/>
            </a:pPr>
            <a:r>
              <a:rPr lang="en-US" sz="1600" b="1" dirty="0">
                <a:solidFill>
                  <a:schemeClr val="bg1"/>
                </a:solidFill>
              </a:rPr>
              <a:t>Choose the meet in the same restaurant</a:t>
            </a:r>
          </a:p>
          <a:p>
            <a:pPr marL="285750" indent="-285750">
              <a:buFont typeface="Arial" panose="020B0604020202020204" pitchFamily="34" charset="0"/>
              <a:buChar char="•"/>
            </a:pPr>
            <a:r>
              <a:rPr lang="en-US" sz="1600" b="1" dirty="0">
                <a:solidFill>
                  <a:schemeClr val="bg1"/>
                </a:solidFill>
              </a:rPr>
              <a:t>Related to choose our menu for diner or lunch, it could be the day before or when we will be al the restaurant.</a:t>
            </a:r>
          </a:p>
          <a:p>
            <a:pPr marL="285750" indent="-285750">
              <a:buFont typeface="Arial" panose="020B0604020202020204" pitchFamily="34" charset="0"/>
              <a:buChar char="•"/>
            </a:pPr>
            <a:r>
              <a:rPr lang="en-US" sz="1600" b="1" dirty="0">
                <a:solidFill>
                  <a:schemeClr val="bg1"/>
                </a:solidFill>
              </a:rPr>
              <a:t>Thanks so much for this experience!</a:t>
            </a:r>
          </a:p>
          <a:p>
            <a:pPr marL="285750" indent="-285750">
              <a:buFont typeface="Arial" panose="020B0604020202020204" pitchFamily="34" charset="0"/>
              <a:buChar char="•"/>
            </a:pPr>
            <a:r>
              <a:rPr lang="en-US" sz="1600" b="1" dirty="0">
                <a:solidFill>
                  <a:schemeClr val="bg1"/>
                </a:solidFill>
              </a:rPr>
              <a:t>To create a document with all the activities to be done and be finished for the next mobility. Thanks!!!!</a:t>
            </a:r>
          </a:p>
          <a:p>
            <a:pPr marL="285750" indent="-285750">
              <a:buFont typeface="Arial" panose="020B0604020202020204" pitchFamily="34" charset="0"/>
              <a:buChar char="•"/>
            </a:pPr>
            <a:r>
              <a:rPr lang="en-US" sz="1600" b="1" dirty="0">
                <a:solidFill>
                  <a:schemeClr val="bg1"/>
                </a:solidFill>
              </a:rPr>
              <a:t>Maybe we could have more free time but it is only a suggestion because everybody was so kind and the activities were nice. Thanks for </a:t>
            </a:r>
            <a:r>
              <a:rPr lang="en-US" sz="1600" b="1" dirty="0" err="1">
                <a:solidFill>
                  <a:schemeClr val="bg1"/>
                </a:solidFill>
              </a:rPr>
              <a:t>eveything</a:t>
            </a:r>
            <a:r>
              <a:rPr lang="en-US" sz="1600" b="1" dirty="0">
                <a:solidFill>
                  <a:schemeClr val="bg1"/>
                </a:solidFill>
              </a:rPr>
              <a:t>.</a:t>
            </a:r>
          </a:p>
          <a:p>
            <a:pPr marL="285750" indent="-285750">
              <a:buFont typeface="Arial" panose="020B0604020202020204" pitchFamily="34" charset="0"/>
              <a:buChar char="•"/>
            </a:pPr>
            <a:r>
              <a:rPr lang="en-US" sz="1600" b="1" dirty="0">
                <a:solidFill>
                  <a:schemeClr val="bg1"/>
                </a:solidFill>
              </a:rPr>
              <a:t>Have a quick list of activities and decisions we were </a:t>
            </a:r>
            <a:r>
              <a:rPr lang="en-US" sz="1600" b="1" dirty="0" err="1">
                <a:solidFill>
                  <a:schemeClr val="bg1"/>
                </a:solidFill>
              </a:rPr>
              <a:t>sharen</a:t>
            </a:r>
            <a:r>
              <a:rPr lang="en-US" sz="1600" b="1" dirty="0">
                <a:solidFill>
                  <a:schemeClr val="bg1"/>
                </a:solidFill>
              </a:rPr>
              <a:t> to do for the next meeting.</a:t>
            </a:r>
          </a:p>
          <a:p>
            <a:pPr marL="285750" indent="-285750">
              <a:buFont typeface="Arial" panose="020B0604020202020204" pitchFamily="34" charset="0"/>
              <a:buChar char="•"/>
            </a:pPr>
            <a:r>
              <a:rPr lang="en-US" sz="1600" b="1" dirty="0">
                <a:solidFill>
                  <a:schemeClr val="bg1"/>
                </a:solidFill>
              </a:rPr>
              <a:t>Maybe if it is possible to visit a science museum.</a:t>
            </a:r>
          </a:p>
          <a:p>
            <a:pPr marL="285750" indent="-285750">
              <a:buFont typeface="Arial" panose="020B0604020202020204" pitchFamily="34" charset="0"/>
              <a:buChar char="•"/>
            </a:pPr>
            <a:r>
              <a:rPr lang="en-US" sz="1600" b="1" dirty="0">
                <a:solidFill>
                  <a:schemeClr val="bg1"/>
                </a:solidFill>
              </a:rPr>
              <a:t>Visit art </a:t>
            </a:r>
            <a:r>
              <a:rPr lang="en-US" sz="1600" b="1" dirty="0" smtClean="0">
                <a:solidFill>
                  <a:schemeClr val="bg1"/>
                </a:solidFill>
              </a:rPr>
              <a:t>gallery</a:t>
            </a:r>
          </a:p>
          <a:p>
            <a:pPr marL="285750" indent="-285750">
              <a:buFont typeface="Arial" panose="020B0604020202020204" pitchFamily="34" charset="0"/>
              <a:buChar char="•"/>
            </a:pPr>
            <a:r>
              <a:rPr lang="en-US" sz="1600" b="1" dirty="0">
                <a:solidFill>
                  <a:schemeClr val="bg1"/>
                </a:solidFill>
              </a:rPr>
              <a:t>Choose the meet in the same restaurant</a:t>
            </a:r>
          </a:p>
          <a:p>
            <a:pPr marL="285750" indent="-285750">
              <a:buFont typeface="Arial" panose="020B0604020202020204" pitchFamily="34" charset="0"/>
              <a:buChar char="•"/>
            </a:pPr>
            <a:r>
              <a:rPr lang="en-US" sz="1600" b="1" dirty="0">
                <a:solidFill>
                  <a:schemeClr val="bg1"/>
                </a:solidFill>
              </a:rPr>
              <a:t>To create a document with all the activities to be done and be finished for the next mobility. Thanks!!!!</a:t>
            </a:r>
          </a:p>
          <a:p>
            <a:pPr marL="285750" indent="-285750">
              <a:buFont typeface="Arial" panose="020B0604020202020204" pitchFamily="34" charset="0"/>
              <a:buChar char="•"/>
            </a:pPr>
            <a:r>
              <a:rPr lang="en-US" sz="1600" b="1" dirty="0">
                <a:solidFill>
                  <a:schemeClr val="bg1"/>
                </a:solidFill>
              </a:rPr>
              <a:t>A little more free time</a:t>
            </a:r>
          </a:p>
          <a:p>
            <a:pPr marL="285750" indent="-285750">
              <a:buFont typeface="Arial" panose="020B0604020202020204" pitchFamily="34" charset="0"/>
              <a:buChar char="•"/>
            </a:pPr>
            <a:r>
              <a:rPr lang="en-US" sz="1600" b="1" dirty="0">
                <a:solidFill>
                  <a:schemeClr val="bg1"/>
                </a:solidFill>
              </a:rPr>
              <a:t>Maybe It would be nice to visit a science museum</a:t>
            </a:r>
          </a:p>
          <a:p>
            <a:pPr marL="285750" indent="-285750">
              <a:buFont typeface="Arial" panose="020B0604020202020204" pitchFamily="34" charset="0"/>
              <a:buChar char="•"/>
            </a:pPr>
            <a:endParaRPr lang="bg-BG" b="1" dirty="0">
              <a:solidFill>
                <a:schemeClr val="bg1"/>
              </a:solidFill>
            </a:endParaRPr>
          </a:p>
        </p:txBody>
      </p:sp>
    </p:spTree>
    <p:extLst>
      <p:ext uri="{BB962C8B-B14F-4D97-AF65-F5344CB8AC3E}">
        <p14:creationId xmlns:p14="http://schemas.microsoft.com/office/powerpoint/2010/main" val="1204640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7504" y="764704"/>
            <a:ext cx="8784976" cy="5832648"/>
          </a:xfrm>
        </p:spPr>
        <p:txBody>
          <a:bodyPr/>
          <a:lstStyle/>
          <a:p>
            <a:pPr algn="ctr"/>
            <a:r>
              <a:rPr lang="en-US" altLang="ko-KR" dirty="0" smtClean="0"/>
              <a:t> </a:t>
            </a:r>
            <a:r>
              <a:rPr lang="en-US" altLang="ko-KR" dirty="0"/>
              <a:t>I expect the other </a:t>
            </a:r>
            <a:r>
              <a:rPr lang="en-US" altLang="ko-KR" dirty="0" smtClean="0"/>
              <a:t>3 </a:t>
            </a:r>
            <a:r>
              <a:rPr lang="en-US" altLang="ko-KR" dirty="0"/>
              <a:t>participants in the meeting to find a few minutes to answer</a:t>
            </a:r>
            <a:r>
              <a:rPr lang="en-US" altLang="ko-KR" dirty="0"/>
              <a:t>!</a:t>
            </a:r>
            <a:br>
              <a:rPr lang="en-US" altLang="ko-KR" dirty="0"/>
            </a:br>
            <a:r>
              <a:rPr lang="en-US" altLang="ko-KR" dirty="0"/>
              <a:t>I hope that every next meeting will be better organized, correcting the shortcomings!</a:t>
            </a:r>
            <a:r>
              <a:rPr lang="bg-BG" altLang="ko-KR" dirty="0" smtClean="0"/>
              <a:t/>
            </a:r>
            <a:br>
              <a:rPr lang="bg-BG" altLang="ko-KR" dirty="0" smtClean="0"/>
            </a:br>
            <a:r>
              <a:rPr lang="en-US" altLang="ko-KR" dirty="0"/>
              <a:t/>
            </a:r>
            <a:br>
              <a:rPr lang="en-US" altLang="ko-KR" dirty="0"/>
            </a:br>
            <a:r>
              <a:rPr lang="en-US" altLang="ko-KR" dirty="0"/>
              <a:t>Thank you</a:t>
            </a:r>
            <a:r>
              <a:rPr lang="en-US" altLang="ko-KR" dirty="0" smtClean="0"/>
              <a:t>!</a:t>
            </a:r>
            <a:br>
              <a:rPr lang="en-US" altLang="ko-KR" dirty="0" smtClean="0"/>
            </a:br>
            <a:r>
              <a:rPr lang="en-US" altLang="ko-KR" dirty="0" err="1" smtClean="0"/>
              <a:t>Evgeniya</a:t>
            </a:r>
            <a:r>
              <a:rPr lang="en-US" altLang="ko-KR" dirty="0" smtClean="0"/>
              <a:t> </a:t>
            </a:r>
            <a:br>
              <a:rPr lang="en-US" altLang="ko-KR" dirty="0" smtClean="0"/>
            </a:br>
            <a:r>
              <a:rPr lang="en-US" altLang="ko-KR" dirty="0" smtClean="0"/>
              <a:t>and the whole Bulgarian team</a:t>
            </a:r>
            <a:br>
              <a:rPr lang="en-US" altLang="ko-KR" dirty="0" smtClean="0"/>
            </a:br>
            <a:endParaRPr lang="ko-KR" altLang="en-US" dirty="0"/>
          </a:p>
        </p:txBody>
      </p:sp>
    </p:spTree>
    <p:extLst>
      <p:ext uri="{BB962C8B-B14F-4D97-AF65-F5344CB8AC3E}">
        <p14:creationId xmlns:p14="http://schemas.microsoft.com/office/powerpoint/2010/main" val="41214048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565</TotalTime>
  <Words>498</Words>
  <Application>Microsoft Office PowerPoint</Application>
  <PresentationFormat>Презентация на цял екран (4:3)</PresentationFormat>
  <Paragraphs>43</Paragraphs>
  <Slides>10</Slides>
  <Notes>0</Notes>
  <HiddenSlides>0</HiddenSlides>
  <MMClips>0</MMClips>
  <ScaleCrop>false</ScaleCrop>
  <HeadingPairs>
    <vt:vector size="6" baseType="variant">
      <vt:variant>
        <vt:lpstr>Използвани шрифтове</vt:lpstr>
      </vt:variant>
      <vt:variant>
        <vt:i4>3</vt:i4>
      </vt:variant>
      <vt:variant>
        <vt:lpstr>Тема</vt:lpstr>
      </vt:variant>
      <vt:variant>
        <vt:i4>2</vt:i4>
      </vt:variant>
      <vt:variant>
        <vt:lpstr>Заглавия на слайдовете</vt:lpstr>
      </vt:variant>
      <vt:variant>
        <vt:i4>10</vt:i4>
      </vt:variant>
    </vt:vector>
  </HeadingPairs>
  <TitlesOfParts>
    <vt:vector size="15" baseType="lpstr">
      <vt:lpstr>맑은 고딕</vt:lpstr>
      <vt:lpstr>Arial</vt:lpstr>
      <vt:lpstr>Calibri</vt:lpstr>
      <vt:lpstr>Office Theme</vt:lpstr>
      <vt:lpstr>Custom Design</vt:lpstr>
      <vt:lpstr>Презентация на PowerPoint</vt:lpstr>
      <vt:lpstr> Your country: </vt:lpstr>
      <vt:lpstr> Your role:</vt:lpstr>
      <vt:lpstr> Was the meeting well-planned? 1= Excellent, 2= Good, 3=Average, 4=Fair, 5= Poor</vt:lpstr>
      <vt:lpstr> Did the meeting achieve the planned objectives? 1= Excellent, 2= Good, 3=Average, 4=Fair, 5= Poor</vt:lpstr>
      <vt:lpstr> Was the scheduling convenient? </vt:lpstr>
      <vt:lpstr> Was there enough time to cover the topic and activities?</vt:lpstr>
      <vt:lpstr> Do you have any suggestions or additional comments about this meeting?</vt:lpstr>
      <vt:lpstr>Ideas:</vt:lpstr>
      <vt:lpstr> I expect the other 3 participants in the meeting to find a few minutes to answer! I hope that every next meeting will be better organized, correcting the shortcomings!  Thank you! Evgeniya  and the whole Bulgarian team </vt:lpstr>
    </vt:vector>
  </TitlesOfParts>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Потребител на Windows</cp:lastModifiedBy>
  <cp:revision>35</cp:revision>
  <dcterms:created xsi:type="dcterms:W3CDTF">2014-04-01T16:35:38Z</dcterms:created>
  <dcterms:modified xsi:type="dcterms:W3CDTF">2022-07-09T04:40:02Z</dcterms:modified>
</cp:coreProperties>
</file>